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7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6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1175C4-B77C-47AA-BE5E-F7A69581F06F}" type="datetimeFigureOut">
              <a:rPr lang="en-IN" smtClean="0"/>
              <a:t>18-07-2022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CDCAF5-4193-43D5-9F8C-C2E2C3851D80}" type="slidenum">
              <a:rPr lang="en-IN" smtClean="0"/>
              <a:t>‹#›</a:t>
            </a:fld>
            <a:endParaRPr lang="en-IN"/>
          </a:p>
        </p:txBody>
      </p:sp>
    </p:spTree>
    <p:extLst>
      <p:ext uri="{BB962C8B-B14F-4D97-AF65-F5344CB8AC3E}">
        <p14:creationId xmlns:p14="http://schemas.microsoft.com/office/powerpoint/2010/main" val="2460791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4CDCAF5-4193-43D5-9F8C-C2E2C3851D80}" type="slidenum">
              <a:rPr lang="en-IN" smtClean="0"/>
              <a:t>1</a:t>
            </a:fld>
            <a:endParaRPr lang="en-IN"/>
          </a:p>
        </p:txBody>
      </p:sp>
    </p:spTree>
    <p:extLst>
      <p:ext uri="{BB962C8B-B14F-4D97-AF65-F5344CB8AC3E}">
        <p14:creationId xmlns:p14="http://schemas.microsoft.com/office/powerpoint/2010/main" val="841191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22C171-BB6B-49CA-A0B0-6E88741EA1B7}"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5CD120-832F-42A0-8AA0-D42DF9B8DB53}"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27143-501E-4327-A0B2-45808EB93D58}"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6DF2BE-AC77-4155-A644-98027CB7F025}"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8EA658-A7B3-4FA7-AE40-BE1E9FA6BEB3}" type="datetime1">
              <a:rPr lang="en-US" smtClean="0"/>
              <a:t>7/18/2022</a:t>
            </a:fld>
            <a:endParaRPr lang="en-US"/>
          </a:p>
        </p:txBody>
      </p:sp>
      <p:sp>
        <p:nvSpPr>
          <p:cNvPr id="8" name="Footer Placeholder 7"/>
          <p:cNvSpPr>
            <a:spLocks noGrp="1"/>
          </p:cNvSpPr>
          <p:nvPr>
            <p:ph type="ftr" sz="quarter" idx="11"/>
          </p:nvPr>
        </p:nvSpPr>
        <p:spPr/>
        <p:txBody>
          <a:bodyPr/>
          <a:lstStyle/>
          <a:p>
            <a:r>
              <a:rPr lang="en-US" smtClean="0"/>
              <a:t>Department of Chemistry, GC Paonta Sahib</a:t>
            </a:r>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41FB9C-E82C-4B01-AD8B-970E24FE34B3}" type="datetime1">
              <a:rPr lang="en-US" smtClean="0"/>
              <a:t>7/18/2022</a:t>
            </a:fld>
            <a:endParaRPr lang="en-US"/>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E09D41-52CD-4991-ACA8-236C21261C93}" type="datetime1">
              <a:rPr lang="en-US" smtClean="0"/>
              <a:t>7/18/2022</a:t>
            </a:fld>
            <a:endParaRPr lang="en-US"/>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EFAD24-C300-412D-90D3-EE985C3316EA}"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96F927A1-F2F0-47A5-84DD-97DBB76F74D4}" type="datetime1">
              <a:rPr lang="en-US" smtClean="0"/>
              <a:t>7/18/2022</a:t>
            </a:fld>
            <a:endParaRPr lang="en-US"/>
          </a:p>
        </p:txBody>
      </p:sp>
      <p:sp>
        <p:nvSpPr>
          <p:cNvPr id="6" name="Footer Placeholder 5"/>
          <p:cNvSpPr>
            <a:spLocks noGrp="1"/>
          </p:cNvSpPr>
          <p:nvPr>
            <p:ph type="ftr" sz="quarter" idx="11"/>
          </p:nvPr>
        </p:nvSpPr>
        <p:spPr>
          <a:xfrm>
            <a:off x="1141412" y="5883275"/>
            <a:ext cx="5105400" cy="365125"/>
          </a:xfrm>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7BA649-9C48-477D-B535-E7A752C1943B}" type="datetime1">
              <a:rPr lang="en-US" smtClean="0"/>
              <a:t>7/18/2022</a:t>
            </a:fld>
            <a:endParaRPr lang="en-US"/>
          </a:p>
        </p:txBody>
      </p:sp>
      <p:sp>
        <p:nvSpPr>
          <p:cNvPr id="6" name="Footer Placeholder 5"/>
          <p:cNvSpPr>
            <a:spLocks noGrp="1"/>
          </p:cNvSpPr>
          <p:nvPr>
            <p:ph type="ftr" sz="quarter" idx="11"/>
          </p:nvPr>
        </p:nvSpPr>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6716BF-5DC1-4DA0-9110-6C847FE682A3}"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C4874E67-3423-470B-BB2F-6D0033AA4D16}"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03AC1878-A627-4B69-AB54-BF6D371412F1}"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12536-D312-4984-9DDB-128A7BA11CAB}"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708F96-08C8-45E6-B849-5C67E944A1F9}"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5E8770-B6EE-4E4F-B2D9-1FB404BF3302}"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8F74BE-A6DB-4211-8ADC-B6CD74D1AEC5}"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099EF51-6B2A-4BFB-A7EF-8830D3B538D6}" type="datetime1">
              <a:rPr lang="en-US" smtClean="0"/>
              <a:t>7/18/2022</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r>
              <a:rPr lang="en-US" smtClean="0"/>
              <a:t>Department of Chemistry, GC Paonta Sahib</a:t>
            </a:r>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DE050C-88F6-1948-A0E3-272C1929B372}"/>
              </a:ext>
            </a:extLst>
          </p:cNvPr>
          <p:cNvSpPr>
            <a:spLocks noGrp="1"/>
          </p:cNvSpPr>
          <p:nvPr>
            <p:ph type="title"/>
          </p:nvPr>
        </p:nvSpPr>
        <p:spPr>
          <a:xfrm>
            <a:off x="699910" y="-1875236"/>
            <a:ext cx="9383095" cy="8465343"/>
          </a:xfrm>
        </p:spPr>
        <p:txBody>
          <a:bodyPr>
            <a:normAutofit/>
          </a:bodyPr>
          <a:lstStyle/>
          <a:p>
            <a:r>
              <a:rPr lang="en-US" sz="6600" b="1" dirty="0">
                <a:solidFill>
                  <a:schemeClr val="accent6"/>
                </a:solidFill>
              </a:rPr>
              <a:t>ACIDS &amp; BASES</a:t>
            </a:r>
            <a:br>
              <a:rPr lang="en-US" sz="6600" b="1" dirty="0">
                <a:solidFill>
                  <a:schemeClr val="accent6"/>
                </a:solidFill>
              </a:rPr>
            </a:br>
            <a:r>
              <a:rPr lang="en-US" b="1" dirty="0">
                <a:solidFill>
                  <a:schemeClr val="accent6"/>
                </a:solidFill>
              </a:rPr>
              <a:t/>
            </a:r>
            <a:br>
              <a:rPr lang="en-US" b="1" dirty="0">
                <a:solidFill>
                  <a:schemeClr val="accent6"/>
                </a:solidFill>
              </a:rPr>
            </a:br>
            <a:endParaRPr lang="en-US" b="1" dirty="0">
              <a:solidFill>
                <a:schemeClr val="accent6"/>
              </a:solidFill>
            </a:endParaRPr>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2714347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DD0C46-513F-5649-9063-FE038319E2C8}"/>
              </a:ext>
            </a:extLst>
          </p:cNvPr>
          <p:cNvSpPr>
            <a:spLocks noGrp="1"/>
          </p:cNvSpPr>
          <p:nvPr>
            <p:ph type="ctrTitle"/>
          </p:nvPr>
        </p:nvSpPr>
        <p:spPr>
          <a:xfrm>
            <a:off x="1751011" y="0"/>
            <a:ext cx="8676222" cy="892969"/>
          </a:xfrm>
        </p:spPr>
        <p:txBody>
          <a:bodyPr/>
          <a:lstStyle/>
          <a:p>
            <a:r>
              <a:rPr lang="en-US" b="1" u="sng"/>
              <a:t>ACIDS &amp; BASES</a:t>
            </a:r>
          </a:p>
        </p:txBody>
      </p:sp>
      <p:sp>
        <p:nvSpPr>
          <p:cNvPr id="3" name="Subtitle 2">
            <a:extLst>
              <a:ext uri="{FF2B5EF4-FFF2-40B4-BE49-F238E27FC236}">
                <a16:creationId xmlns:a16="http://schemas.microsoft.com/office/drawing/2014/main" xmlns="" id="{27E70E53-B2AF-6E4F-A50F-C4076D494CB5}"/>
              </a:ext>
            </a:extLst>
          </p:cNvPr>
          <p:cNvSpPr>
            <a:spLocks noGrp="1"/>
          </p:cNvSpPr>
          <p:nvPr>
            <p:ph type="subTitle" idx="1"/>
          </p:nvPr>
        </p:nvSpPr>
        <p:spPr>
          <a:xfrm>
            <a:off x="160734" y="892969"/>
            <a:ext cx="8676222" cy="5786437"/>
          </a:xfrm>
        </p:spPr>
        <p:txBody>
          <a:bodyPr>
            <a:normAutofit fontScale="92500"/>
          </a:bodyPr>
          <a:lstStyle/>
          <a:p>
            <a:r>
              <a:rPr lang="en-US"/>
              <a:t>Three major definitions of acids and bases have influenced the thinking of chemists. In 1884, Svante Arrhenius formulated the first of these definitions. Then, in 1923, independently of each other, Johannes N. Brønsted and Thomas M. Lowry developed the second. The third definition grew from Gilbert Newton Lewis’s theory of covalent bonding, which he proposed in 1916. </a:t>
            </a:r>
          </a:p>
          <a:p>
            <a:endParaRPr lang="en-US"/>
          </a:p>
          <a:p>
            <a:r>
              <a:rPr lang="en-US"/>
              <a:t>The Arrhenius acid-base theory provided a good start toward understanding acid-base chemistry.</a:t>
            </a:r>
          </a:p>
          <a:p>
            <a:r>
              <a:rPr lang="en-US" u="sng"/>
              <a:t>An Arrhenius acid is a source of H⊕ ion. </a:t>
            </a:r>
          </a:p>
          <a:p>
            <a:r>
              <a:rPr lang="en-US" u="sng"/>
              <a:t>An Arrhenius base is a source of -OH ion. </a:t>
            </a:r>
          </a:p>
          <a:p>
            <a:r>
              <a:rPr lang="en-US"/>
              <a:t>An acid is a substance that, when added to water, increases the concentration of hydronium ions, H3O⊕. Because Arrhenius regarded acid-base reactions as occurring only in water, he frequently called the hydronium ion a hydrogen ion, H⊕. An H⊕ ion is a proton, or a hydrogen that is electron-deficient. Thus, a base is a substance that, when added to water, increases the concentration of hydroxide ions, c- OH.</a:t>
            </a:r>
          </a:p>
        </p:txBody>
      </p:sp>
      <p:pic>
        <p:nvPicPr>
          <p:cNvPr id="4" name="Picture 4">
            <a:extLst>
              <a:ext uri="{FF2B5EF4-FFF2-40B4-BE49-F238E27FC236}">
                <a16:creationId xmlns:a16="http://schemas.microsoft.com/office/drawing/2014/main" xmlns="" id="{D3A70EF6-A35E-C84F-9AAC-2ECD794774AB}"/>
              </a:ext>
            </a:extLst>
          </p:cNvPr>
          <p:cNvPicPr>
            <a:picLocks noChangeAspect="1"/>
          </p:cNvPicPr>
          <p:nvPr/>
        </p:nvPicPr>
        <p:blipFill>
          <a:blip r:embed="rId2"/>
          <a:stretch>
            <a:fillRect/>
          </a:stretch>
        </p:blipFill>
        <p:spPr>
          <a:xfrm>
            <a:off x="9070045" y="946547"/>
            <a:ext cx="3048673" cy="3607594"/>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11073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C041B-C4AC-2D43-9027-36190FBA6DC5}"/>
              </a:ext>
            </a:extLst>
          </p:cNvPr>
          <p:cNvSpPr>
            <a:spLocks noGrp="1"/>
          </p:cNvSpPr>
          <p:nvPr>
            <p:ph type="title"/>
          </p:nvPr>
        </p:nvSpPr>
        <p:spPr>
          <a:xfrm>
            <a:off x="1141413" y="-446485"/>
            <a:ext cx="10592196" cy="1696641"/>
          </a:xfrm>
        </p:spPr>
        <p:txBody>
          <a:bodyPr/>
          <a:lstStyle/>
          <a:p>
            <a:r>
              <a:rPr lang="en-US" u="sng"/>
              <a:t>Bronsted-lowry Concept of acids &amp; bases</a:t>
            </a:r>
          </a:p>
        </p:txBody>
      </p:sp>
      <p:sp>
        <p:nvSpPr>
          <p:cNvPr id="3" name="Content Placeholder 2">
            <a:extLst>
              <a:ext uri="{FF2B5EF4-FFF2-40B4-BE49-F238E27FC236}">
                <a16:creationId xmlns:a16="http://schemas.microsoft.com/office/drawing/2014/main" xmlns="" id="{9A7E824C-B3A5-B941-8D5D-0043D90A7732}"/>
              </a:ext>
            </a:extLst>
          </p:cNvPr>
          <p:cNvSpPr>
            <a:spLocks noGrp="1"/>
          </p:cNvSpPr>
          <p:nvPr>
            <p:ph idx="1"/>
          </p:nvPr>
        </p:nvSpPr>
        <p:spPr>
          <a:xfrm>
            <a:off x="244078" y="357188"/>
            <a:ext cx="8338145" cy="6161483"/>
          </a:xfrm>
        </p:spPr>
        <p:txBody>
          <a:bodyPr>
            <a:normAutofit/>
          </a:bodyPr>
          <a:lstStyle/>
          <a:p>
            <a:pPr marL="0" indent="0">
              <a:buNone/>
            </a:pPr>
            <a:r>
              <a:rPr lang="en-US" b="1"/>
              <a:t>Brønsted and Lowry developed a more general acid-base definition than that of Arrhenius. Although they considered reactions other than those that take place in aqueous solutions, they still said acids were molecules that donate a hydrogen ion—such as HCl and H2SO4. However, they broadened the definition of bases to include any compound that accepts a proton. The basis of their acid-base definition is that in a reaction a proton transfers between reactants. Thus, acids involving a transfer of H⊕ ions are sometimes called proton acids. According to the Brønsted-Lowry definition, an acid is any molecule or ion that donates a proton to another molecule or ion, and a base is any molecule or ion that receives that proton. The following statements briefly summarize the.</a:t>
            </a:r>
          </a:p>
          <a:p>
            <a:pPr marL="0" indent="0">
              <a:buNone/>
            </a:pPr>
            <a:r>
              <a:rPr lang="en-US" b="1"/>
              <a:t>     A Brønsted-Lowry acid is a proton donor. </a:t>
            </a:r>
          </a:p>
          <a:p>
            <a:pPr marL="0" indent="0">
              <a:buNone/>
            </a:pPr>
            <a:r>
              <a:rPr lang="en-US" b="1"/>
              <a:t>     A Brønsted-Lowry base is a proton acceptor. </a:t>
            </a:r>
          </a:p>
        </p:txBody>
      </p:sp>
      <p:pic>
        <p:nvPicPr>
          <p:cNvPr id="4" name="Picture 4">
            <a:extLst>
              <a:ext uri="{FF2B5EF4-FFF2-40B4-BE49-F238E27FC236}">
                <a16:creationId xmlns:a16="http://schemas.microsoft.com/office/drawing/2014/main" xmlns="" id="{B483955E-BD6D-8541-A253-50D0C3AC9AA7}"/>
              </a:ext>
            </a:extLst>
          </p:cNvPr>
          <p:cNvPicPr>
            <a:picLocks noChangeAspect="1"/>
          </p:cNvPicPr>
          <p:nvPr/>
        </p:nvPicPr>
        <p:blipFill>
          <a:blip r:embed="rId2"/>
          <a:stretch>
            <a:fillRect/>
          </a:stretch>
        </p:blipFill>
        <p:spPr>
          <a:xfrm>
            <a:off x="8582223" y="1106684"/>
            <a:ext cx="3423047" cy="2777729"/>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337700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175495-A350-E344-9F77-7906DE097270}"/>
              </a:ext>
            </a:extLst>
          </p:cNvPr>
          <p:cNvSpPr>
            <a:spLocks noGrp="1"/>
          </p:cNvSpPr>
          <p:nvPr>
            <p:ph type="title"/>
          </p:nvPr>
        </p:nvSpPr>
        <p:spPr>
          <a:xfrm>
            <a:off x="572294" y="1"/>
            <a:ext cx="10786269" cy="803672"/>
          </a:xfrm>
        </p:spPr>
        <p:txBody>
          <a:bodyPr/>
          <a:lstStyle/>
          <a:p>
            <a:r>
              <a:rPr lang="en-US"/>
              <a:t>An example of the Brønsted-Lowry definition is </a:t>
            </a:r>
          </a:p>
        </p:txBody>
      </p:sp>
      <p:pic>
        <p:nvPicPr>
          <p:cNvPr id="6" name="Picture 6">
            <a:extLst>
              <a:ext uri="{FF2B5EF4-FFF2-40B4-BE49-F238E27FC236}">
                <a16:creationId xmlns:a16="http://schemas.microsoft.com/office/drawing/2014/main" xmlns="" id="{0174BCBB-1491-204D-87C6-41BD0B81C70B}"/>
              </a:ext>
            </a:extLst>
          </p:cNvPr>
          <p:cNvPicPr>
            <a:picLocks noGrp="1" noChangeAspect="1"/>
          </p:cNvPicPr>
          <p:nvPr>
            <p:ph idx="1"/>
          </p:nvPr>
        </p:nvPicPr>
        <p:blipFill>
          <a:blip r:embed="rId2"/>
          <a:stretch>
            <a:fillRect/>
          </a:stretch>
        </p:blipFill>
        <p:spPr>
          <a:xfrm>
            <a:off x="286544" y="803673"/>
            <a:ext cx="11607800" cy="5682120"/>
          </a:xfrm>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408362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F43C00-8AE0-B84F-80E0-1A6AD55624BF}"/>
              </a:ext>
            </a:extLst>
          </p:cNvPr>
          <p:cNvSpPr>
            <a:spLocks noGrp="1"/>
          </p:cNvSpPr>
          <p:nvPr>
            <p:ph type="title"/>
          </p:nvPr>
        </p:nvSpPr>
        <p:spPr>
          <a:xfrm>
            <a:off x="928688" y="-694132"/>
            <a:ext cx="12340828" cy="1819274"/>
          </a:xfrm>
        </p:spPr>
        <p:txBody>
          <a:bodyPr/>
          <a:lstStyle/>
          <a:p>
            <a:r>
              <a:rPr lang="en-US" u="sng"/>
              <a:t>Relative strength of Conjugate acids &amp; bases</a:t>
            </a:r>
          </a:p>
        </p:txBody>
      </p:sp>
      <p:sp>
        <p:nvSpPr>
          <p:cNvPr id="3" name="Content Placeholder 2">
            <a:extLst>
              <a:ext uri="{FF2B5EF4-FFF2-40B4-BE49-F238E27FC236}">
                <a16:creationId xmlns:a16="http://schemas.microsoft.com/office/drawing/2014/main" xmlns="" id="{F412838A-B57E-124E-A7A2-F4108A5DE1C9}"/>
              </a:ext>
            </a:extLst>
          </p:cNvPr>
          <p:cNvSpPr>
            <a:spLocks noGrp="1"/>
          </p:cNvSpPr>
          <p:nvPr>
            <p:ph idx="1"/>
          </p:nvPr>
        </p:nvSpPr>
        <p:spPr>
          <a:xfrm>
            <a:off x="357188" y="625079"/>
            <a:ext cx="11654629" cy="1393030"/>
          </a:xfrm>
        </p:spPr>
        <p:txBody>
          <a:bodyPr/>
          <a:lstStyle/>
          <a:p>
            <a:pPr marL="0" indent="0">
              <a:buNone/>
            </a:pPr>
            <a:r>
              <a:rPr lang="en-US" b="1"/>
              <a:t>According to bronsted-lowry concept, the strength of an acid depends upon its tendency to donate a proton and the strength of a base depends upon its tendency to accept a proton.</a:t>
            </a:r>
          </a:p>
          <a:p>
            <a:pPr marL="0" indent="0">
              <a:buNone/>
            </a:pPr>
            <a:r>
              <a:rPr lang="en-US" b="1"/>
              <a:t> For example, consider the dissociation of HCl in water,</a:t>
            </a:r>
          </a:p>
          <a:p>
            <a:pPr marL="0" indent="0">
              <a:buNone/>
            </a:pPr>
            <a:endParaRPr lang="en-US" b="1"/>
          </a:p>
        </p:txBody>
      </p:sp>
      <p:pic>
        <p:nvPicPr>
          <p:cNvPr id="4" name="Picture 4">
            <a:extLst>
              <a:ext uri="{FF2B5EF4-FFF2-40B4-BE49-F238E27FC236}">
                <a16:creationId xmlns:a16="http://schemas.microsoft.com/office/drawing/2014/main" xmlns="" id="{C75C3BD8-7568-CA4E-A6B2-229708E4A1F5}"/>
              </a:ext>
            </a:extLst>
          </p:cNvPr>
          <p:cNvPicPr>
            <a:picLocks noChangeAspect="1"/>
          </p:cNvPicPr>
          <p:nvPr/>
        </p:nvPicPr>
        <p:blipFill>
          <a:blip r:embed="rId2"/>
          <a:stretch>
            <a:fillRect/>
          </a:stretch>
        </p:blipFill>
        <p:spPr>
          <a:xfrm>
            <a:off x="1942703" y="1822979"/>
            <a:ext cx="6236891" cy="1039482"/>
          </a:xfrm>
          <a:prstGeom prst="rect">
            <a:avLst/>
          </a:prstGeom>
        </p:spPr>
      </p:pic>
      <p:sp>
        <p:nvSpPr>
          <p:cNvPr id="6" name="TextBox 5">
            <a:extLst>
              <a:ext uri="{FF2B5EF4-FFF2-40B4-BE49-F238E27FC236}">
                <a16:creationId xmlns:a16="http://schemas.microsoft.com/office/drawing/2014/main" xmlns="" id="{D1C527B7-9E1D-A540-BA32-B65046C99A22}"/>
              </a:ext>
            </a:extLst>
          </p:cNvPr>
          <p:cNvSpPr txBox="1"/>
          <p:nvPr/>
        </p:nvSpPr>
        <p:spPr>
          <a:xfrm>
            <a:off x="410766" y="3217545"/>
            <a:ext cx="10715625" cy="923330"/>
          </a:xfrm>
          <a:prstGeom prst="rect">
            <a:avLst/>
          </a:prstGeom>
          <a:noFill/>
        </p:spPr>
        <p:txBody>
          <a:bodyPr wrap="square">
            <a:spAutoFit/>
          </a:bodyPr>
          <a:lstStyle/>
          <a:p>
            <a:r>
              <a:rPr lang="en-US"/>
              <a:t>HCl has a strong tendency to donate a proton, therefore, Cl- ion is a weak base. Thus, the equilibrium lies towards right hand side. Thus, </a:t>
            </a:r>
            <a:r>
              <a:rPr lang="en-US" b="1"/>
              <a:t>conjugate base of a strong acid is a weak base. </a:t>
            </a:r>
            <a:r>
              <a:rPr lang="en-US"/>
              <a:t>Consider the dissociation of acetic acid.</a:t>
            </a:r>
          </a:p>
        </p:txBody>
      </p:sp>
      <p:pic>
        <p:nvPicPr>
          <p:cNvPr id="5" name="Picture 6">
            <a:extLst>
              <a:ext uri="{FF2B5EF4-FFF2-40B4-BE49-F238E27FC236}">
                <a16:creationId xmlns:a16="http://schemas.microsoft.com/office/drawing/2014/main" xmlns="" id="{FF248852-B546-8648-A8BF-AB414C7DDA7E}"/>
              </a:ext>
            </a:extLst>
          </p:cNvPr>
          <p:cNvPicPr>
            <a:picLocks noChangeAspect="1"/>
          </p:cNvPicPr>
          <p:nvPr/>
        </p:nvPicPr>
        <p:blipFill>
          <a:blip r:embed="rId3"/>
          <a:stretch>
            <a:fillRect/>
          </a:stretch>
        </p:blipFill>
        <p:spPr>
          <a:xfrm>
            <a:off x="2103438" y="4297403"/>
            <a:ext cx="6647657" cy="896492"/>
          </a:xfrm>
          <a:prstGeom prst="rect">
            <a:avLst/>
          </a:prstGeom>
        </p:spPr>
      </p:pic>
      <p:sp>
        <p:nvSpPr>
          <p:cNvPr id="8" name="TextBox 7">
            <a:extLst>
              <a:ext uri="{FF2B5EF4-FFF2-40B4-BE49-F238E27FC236}">
                <a16:creationId xmlns:a16="http://schemas.microsoft.com/office/drawing/2014/main" xmlns="" id="{5946014C-3DFC-964C-830F-7495B6CF5836}"/>
              </a:ext>
            </a:extLst>
          </p:cNvPr>
          <p:cNvSpPr txBox="1"/>
          <p:nvPr/>
        </p:nvSpPr>
        <p:spPr>
          <a:xfrm>
            <a:off x="805159" y="5494257"/>
            <a:ext cx="9392543" cy="923330"/>
          </a:xfrm>
          <a:prstGeom prst="rect">
            <a:avLst/>
          </a:prstGeom>
          <a:noFill/>
        </p:spPr>
        <p:txBody>
          <a:bodyPr wrap="square">
            <a:spAutoFit/>
          </a:bodyPr>
          <a:lstStyle/>
          <a:p>
            <a:r>
              <a:rPr lang="en-US"/>
              <a:t>Now, Acetic acid is a weak acid and the equilibrium lies towards left. This also indicates that</a:t>
            </a:r>
            <a:r>
              <a:rPr lang="en-US" b="1"/>
              <a:t> CH3COO- </a:t>
            </a:r>
            <a:r>
              <a:rPr lang="en-US"/>
              <a:t>ion has greater tendency to accept the Proton and therefore, is a strong base.</a:t>
            </a:r>
          </a:p>
        </p:txBody>
      </p:sp>
      <p:sp>
        <p:nvSpPr>
          <p:cNvPr id="7" name="Footer Placeholder 6"/>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895810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E8E159-7598-E64F-ADF9-B640E7FFA90F}"/>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7B318231-8C80-454F-8A86-6F95200FC891}"/>
              </a:ext>
            </a:extLst>
          </p:cNvPr>
          <p:cNvPicPr>
            <a:picLocks noGrp="1" noChangeAspect="1"/>
          </p:cNvPicPr>
          <p:nvPr>
            <p:ph idx="1"/>
          </p:nvPr>
        </p:nvPicPr>
        <p:blipFill>
          <a:blip r:embed="rId2"/>
          <a:stretch>
            <a:fillRect/>
          </a:stretch>
        </p:blipFill>
        <p:spPr>
          <a:xfrm>
            <a:off x="1141413" y="609600"/>
            <a:ext cx="9906000" cy="5426869"/>
          </a:xfrm>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2397464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E07C80-7993-9F4F-8057-A4A7CD91AA95}"/>
              </a:ext>
            </a:extLst>
          </p:cNvPr>
          <p:cNvSpPr>
            <a:spLocks noGrp="1"/>
          </p:cNvSpPr>
          <p:nvPr>
            <p:ph type="title"/>
          </p:nvPr>
        </p:nvSpPr>
        <p:spPr>
          <a:xfrm>
            <a:off x="1141413" y="-1446608"/>
            <a:ext cx="8806259" cy="3768328"/>
          </a:xfrm>
        </p:spPr>
        <p:txBody>
          <a:bodyPr/>
          <a:lstStyle/>
          <a:p>
            <a:r>
              <a:rPr lang="en-US" b="1"/>
              <a:t>Lux flood concept of acid &amp; bases</a:t>
            </a:r>
          </a:p>
        </p:txBody>
      </p:sp>
      <p:sp>
        <p:nvSpPr>
          <p:cNvPr id="3" name="Content Placeholder 2">
            <a:extLst>
              <a:ext uri="{FF2B5EF4-FFF2-40B4-BE49-F238E27FC236}">
                <a16:creationId xmlns:a16="http://schemas.microsoft.com/office/drawing/2014/main" xmlns="" id="{AC335D5A-4A31-C441-BB3C-55BA5251B540}"/>
              </a:ext>
            </a:extLst>
          </p:cNvPr>
          <p:cNvSpPr>
            <a:spLocks noGrp="1"/>
          </p:cNvSpPr>
          <p:nvPr>
            <p:ph idx="1"/>
          </p:nvPr>
        </p:nvSpPr>
        <p:spPr>
          <a:xfrm>
            <a:off x="267891" y="857250"/>
            <a:ext cx="10672364" cy="2232422"/>
          </a:xfrm>
        </p:spPr>
        <p:txBody>
          <a:bodyPr/>
          <a:lstStyle/>
          <a:p>
            <a:pPr marL="0" indent="0">
              <a:buNone/>
            </a:pPr>
            <a:r>
              <a:rPr lang="en-US"/>
              <a:t>According to Lux flood concept, </a:t>
            </a:r>
          </a:p>
          <a:p>
            <a:pPr marL="0" indent="0">
              <a:buNone/>
            </a:pPr>
            <a:r>
              <a:rPr lang="en-US" b="1"/>
              <a:t>An acid is a substance which accepts oxide ion and </a:t>
            </a:r>
          </a:p>
          <a:p>
            <a:pPr marL="0" indent="0">
              <a:buNone/>
            </a:pPr>
            <a:r>
              <a:rPr lang="en-US" b="1"/>
              <a:t>A base is a substance which donate the oxide ion.</a:t>
            </a:r>
          </a:p>
          <a:p>
            <a:pPr marL="0" indent="0">
              <a:buNone/>
            </a:pPr>
            <a:r>
              <a:rPr lang="en-US" i="1"/>
              <a:t>In other words, an acid is an oxide- acceptor and a base is an oxide- donor.</a:t>
            </a:r>
          </a:p>
          <a:p>
            <a:pPr marL="0" indent="0">
              <a:buNone/>
            </a:pPr>
            <a:r>
              <a:rPr lang="en-US"/>
              <a:t>Thus, </a:t>
            </a:r>
            <a:r>
              <a:rPr lang="en-US" b="1"/>
              <a:t>Lux flood bases </a:t>
            </a:r>
            <a:r>
              <a:rPr lang="en-US"/>
              <a:t>can be represented as: </a:t>
            </a:r>
          </a:p>
        </p:txBody>
      </p:sp>
      <p:pic>
        <p:nvPicPr>
          <p:cNvPr id="4" name="Picture 4">
            <a:extLst>
              <a:ext uri="{FF2B5EF4-FFF2-40B4-BE49-F238E27FC236}">
                <a16:creationId xmlns:a16="http://schemas.microsoft.com/office/drawing/2014/main" xmlns="" id="{0D959130-6BC6-8848-B785-BEE087662CEF}"/>
              </a:ext>
            </a:extLst>
          </p:cNvPr>
          <p:cNvPicPr>
            <a:picLocks noChangeAspect="1"/>
          </p:cNvPicPr>
          <p:nvPr/>
        </p:nvPicPr>
        <p:blipFill>
          <a:blip r:embed="rId2"/>
          <a:stretch>
            <a:fillRect/>
          </a:stretch>
        </p:blipFill>
        <p:spPr>
          <a:xfrm>
            <a:off x="2131036" y="3000374"/>
            <a:ext cx="7989969" cy="1619013"/>
          </a:xfrm>
          <a:prstGeom prst="rect">
            <a:avLst/>
          </a:prstGeom>
        </p:spPr>
      </p:pic>
      <p:sp>
        <p:nvSpPr>
          <p:cNvPr id="6" name="TextBox 5">
            <a:extLst>
              <a:ext uri="{FF2B5EF4-FFF2-40B4-BE49-F238E27FC236}">
                <a16:creationId xmlns:a16="http://schemas.microsoft.com/office/drawing/2014/main" xmlns="" id="{F63684B5-2175-6241-B969-55A31D211530}"/>
              </a:ext>
            </a:extLst>
          </p:cNvPr>
          <p:cNvSpPr txBox="1"/>
          <p:nvPr/>
        </p:nvSpPr>
        <p:spPr>
          <a:xfrm>
            <a:off x="267891" y="4792027"/>
            <a:ext cx="6098976" cy="369332"/>
          </a:xfrm>
          <a:prstGeom prst="rect">
            <a:avLst/>
          </a:prstGeom>
          <a:noFill/>
        </p:spPr>
        <p:txBody>
          <a:bodyPr wrap="square">
            <a:spAutoFit/>
          </a:bodyPr>
          <a:lstStyle/>
          <a:p>
            <a:r>
              <a:rPr lang="en-US"/>
              <a:t>Similarly, </a:t>
            </a:r>
            <a:r>
              <a:rPr lang="en-US" b="1"/>
              <a:t>LUX FLOOD </a:t>
            </a:r>
            <a:r>
              <a:rPr lang="en-US"/>
              <a:t>acids can be represented as:</a:t>
            </a:r>
          </a:p>
        </p:txBody>
      </p:sp>
      <p:pic>
        <p:nvPicPr>
          <p:cNvPr id="7" name="Picture 7">
            <a:extLst>
              <a:ext uri="{FF2B5EF4-FFF2-40B4-BE49-F238E27FC236}">
                <a16:creationId xmlns:a16="http://schemas.microsoft.com/office/drawing/2014/main" xmlns="" id="{180B740F-4454-4441-A3C3-F9CAD81F3AE9}"/>
              </a:ext>
            </a:extLst>
          </p:cNvPr>
          <p:cNvPicPr>
            <a:picLocks noChangeAspect="1"/>
          </p:cNvPicPr>
          <p:nvPr/>
        </p:nvPicPr>
        <p:blipFill>
          <a:blip r:embed="rId3"/>
          <a:stretch>
            <a:fillRect/>
          </a:stretch>
        </p:blipFill>
        <p:spPr>
          <a:xfrm>
            <a:off x="2032000" y="5161359"/>
            <a:ext cx="8128000" cy="1619014"/>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4000212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644B96-76A7-0541-86D4-9BD81E752580}"/>
              </a:ext>
            </a:extLst>
          </p:cNvPr>
          <p:cNvSpPr>
            <a:spLocks noGrp="1"/>
          </p:cNvSpPr>
          <p:nvPr>
            <p:ph type="title"/>
          </p:nvPr>
        </p:nvSpPr>
        <p:spPr>
          <a:xfrm>
            <a:off x="1891506" y="-1482328"/>
            <a:ext cx="9905998" cy="3625453"/>
          </a:xfrm>
        </p:spPr>
        <p:txBody>
          <a:bodyPr/>
          <a:lstStyle/>
          <a:p>
            <a:r>
              <a:rPr lang="en-US" b="1" u="sng"/>
              <a:t>Usanovich concept of acid &amp; bases</a:t>
            </a:r>
          </a:p>
        </p:txBody>
      </p:sp>
      <p:sp>
        <p:nvSpPr>
          <p:cNvPr id="3" name="Content Placeholder 2">
            <a:extLst>
              <a:ext uri="{FF2B5EF4-FFF2-40B4-BE49-F238E27FC236}">
                <a16:creationId xmlns:a16="http://schemas.microsoft.com/office/drawing/2014/main" xmlns="" id="{482A5085-BBD7-8D4E-8880-5C58B3AE34E7}"/>
              </a:ext>
            </a:extLst>
          </p:cNvPr>
          <p:cNvSpPr>
            <a:spLocks noGrp="1"/>
          </p:cNvSpPr>
          <p:nvPr>
            <p:ph idx="1"/>
          </p:nvPr>
        </p:nvSpPr>
        <p:spPr>
          <a:xfrm>
            <a:off x="1143001" y="-196452"/>
            <a:ext cx="9905998" cy="3196828"/>
          </a:xfrm>
        </p:spPr>
        <p:txBody>
          <a:bodyPr/>
          <a:lstStyle/>
          <a:p>
            <a:pPr marL="0" indent="0">
              <a:buNone/>
            </a:pPr>
            <a:r>
              <a:rPr lang="en-US" b="1" u="sng"/>
              <a:t>An acid </a:t>
            </a:r>
            <a:r>
              <a:rPr lang="en-US" i="1"/>
              <a:t>is a substance that reacts with bases Forming salts, gives up cations or accept anions or electrons.</a:t>
            </a:r>
          </a:p>
          <a:p>
            <a:pPr marL="0" indent="0">
              <a:buNone/>
            </a:pPr>
            <a:r>
              <a:rPr lang="en-US" b="1" u="sng"/>
              <a:t>A base </a:t>
            </a:r>
            <a:r>
              <a:rPr lang="en-US" u="sng"/>
              <a:t>is a substance that reacts with acids, gives up anions or electrons or combines with cations.</a:t>
            </a:r>
            <a:endParaRPr lang="en-US" b="1" u="sng"/>
          </a:p>
        </p:txBody>
      </p:sp>
      <p:pic>
        <p:nvPicPr>
          <p:cNvPr id="4" name="Picture 4">
            <a:extLst>
              <a:ext uri="{FF2B5EF4-FFF2-40B4-BE49-F238E27FC236}">
                <a16:creationId xmlns:a16="http://schemas.microsoft.com/office/drawing/2014/main" xmlns="" id="{CB9204EF-EC0A-D843-954F-9462CE6CB2F1}"/>
              </a:ext>
            </a:extLst>
          </p:cNvPr>
          <p:cNvPicPr>
            <a:picLocks noChangeAspect="1"/>
          </p:cNvPicPr>
          <p:nvPr/>
        </p:nvPicPr>
        <p:blipFill>
          <a:blip r:embed="rId2"/>
          <a:stretch>
            <a:fillRect/>
          </a:stretch>
        </p:blipFill>
        <p:spPr>
          <a:xfrm>
            <a:off x="1177130" y="2255111"/>
            <a:ext cx="7556103" cy="4638608"/>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223052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64E4F2-DEF9-9E47-B59C-AFC2022AFAF3}"/>
              </a:ext>
            </a:extLst>
          </p:cNvPr>
          <p:cNvSpPr>
            <a:spLocks noGrp="1"/>
          </p:cNvSpPr>
          <p:nvPr>
            <p:ph type="title"/>
          </p:nvPr>
        </p:nvSpPr>
        <p:spPr>
          <a:xfrm>
            <a:off x="909241" y="-623888"/>
            <a:ext cx="11050587" cy="1890713"/>
          </a:xfrm>
        </p:spPr>
        <p:txBody>
          <a:bodyPr/>
          <a:lstStyle/>
          <a:p>
            <a:r>
              <a:rPr lang="en-US" b="1" u="sng"/>
              <a:t>Solvent system concept (</a:t>
            </a:r>
            <a:r>
              <a:rPr lang="en-US" b="1" i="1"/>
              <a:t>cady elsey’s concept)</a:t>
            </a:r>
            <a:endParaRPr lang="en-US" b="1" u="sng"/>
          </a:p>
        </p:txBody>
      </p:sp>
      <p:sp>
        <p:nvSpPr>
          <p:cNvPr id="3" name="Content Placeholder 2">
            <a:extLst>
              <a:ext uri="{FF2B5EF4-FFF2-40B4-BE49-F238E27FC236}">
                <a16:creationId xmlns:a16="http://schemas.microsoft.com/office/drawing/2014/main" xmlns="" id="{4100D571-31D1-0A45-9B46-DC9228403B4D}"/>
              </a:ext>
            </a:extLst>
          </p:cNvPr>
          <p:cNvSpPr>
            <a:spLocks noGrp="1"/>
          </p:cNvSpPr>
          <p:nvPr>
            <p:ph idx="1"/>
          </p:nvPr>
        </p:nvSpPr>
        <p:spPr>
          <a:xfrm>
            <a:off x="694928" y="553640"/>
            <a:ext cx="10587831" cy="4607719"/>
          </a:xfrm>
        </p:spPr>
        <p:txBody>
          <a:bodyPr>
            <a:normAutofit/>
          </a:bodyPr>
          <a:lstStyle/>
          <a:p>
            <a:pPr marL="0" indent="0">
              <a:buNone/>
            </a:pPr>
            <a:r>
              <a:rPr lang="en-US" b="1"/>
              <a:t>According to solvent system concept,</a:t>
            </a:r>
          </a:p>
          <a:p>
            <a:pPr marL="0" indent="0">
              <a:buNone/>
            </a:pPr>
            <a:r>
              <a:rPr lang="en-US" b="1" i="1"/>
              <a:t>An acid is a substance which either by direct dissociation or by reaction with the solvent gives the cation characteristics of the solvent.</a:t>
            </a:r>
          </a:p>
          <a:p>
            <a:pPr marL="0" indent="0">
              <a:buNone/>
            </a:pPr>
            <a:endParaRPr lang="en-US" b="1" i="1"/>
          </a:p>
          <a:p>
            <a:pPr marL="0" indent="0">
              <a:buNone/>
            </a:pPr>
            <a:endParaRPr lang="en-US" b="1" i="1"/>
          </a:p>
          <a:p>
            <a:pPr marL="0" indent="0">
              <a:buNone/>
            </a:pPr>
            <a:endParaRPr lang="en-US" b="1" i="1"/>
          </a:p>
          <a:p>
            <a:pPr marL="0" indent="0">
              <a:buNone/>
            </a:pPr>
            <a:endParaRPr lang="en-US" b="1" i="1"/>
          </a:p>
          <a:p>
            <a:pPr marL="0" indent="0">
              <a:buNone/>
            </a:pPr>
            <a:r>
              <a:rPr lang="en-US" b="1" i="1"/>
              <a:t>A base is a substance which either by direct dissociation or by reaction with the solvent gives the anion characteristics of the solvent.</a:t>
            </a:r>
          </a:p>
        </p:txBody>
      </p:sp>
      <p:pic>
        <p:nvPicPr>
          <p:cNvPr id="4" name="Picture 4">
            <a:extLst>
              <a:ext uri="{FF2B5EF4-FFF2-40B4-BE49-F238E27FC236}">
                <a16:creationId xmlns:a16="http://schemas.microsoft.com/office/drawing/2014/main" xmlns="" id="{B63A1D3B-FDE7-EA43-8F63-3E80893A9489}"/>
              </a:ext>
            </a:extLst>
          </p:cNvPr>
          <p:cNvPicPr>
            <a:picLocks noChangeAspect="1"/>
          </p:cNvPicPr>
          <p:nvPr/>
        </p:nvPicPr>
        <p:blipFill>
          <a:blip r:embed="rId2"/>
          <a:stretch>
            <a:fillRect/>
          </a:stretch>
        </p:blipFill>
        <p:spPr>
          <a:xfrm>
            <a:off x="1317625" y="2138054"/>
            <a:ext cx="8128000" cy="1199535"/>
          </a:xfrm>
          <a:prstGeom prst="rect">
            <a:avLst/>
          </a:prstGeom>
        </p:spPr>
      </p:pic>
      <p:pic>
        <p:nvPicPr>
          <p:cNvPr id="5" name="Picture 5">
            <a:extLst>
              <a:ext uri="{FF2B5EF4-FFF2-40B4-BE49-F238E27FC236}">
                <a16:creationId xmlns:a16="http://schemas.microsoft.com/office/drawing/2014/main" xmlns="" id="{059C2EE0-1A09-9C48-9B46-29B7B21D9378}"/>
              </a:ext>
            </a:extLst>
          </p:cNvPr>
          <p:cNvPicPr>
            <a:picLocks noChangeAspect="1"/>
          </p:cNvPicPr>
          <p:nvPr/>
        </p:nvPicPr>
        <p:blipFill>
          <a:blip r:embed="rId3"/>
          <a:stretch>
            <a:fillRect/>
          </a:stretch>
        </p:blipFill>
        <p:spPr>
          <a:xfrm>
            <a:off x="1317625" y="5161359"/>
            <a:ext cx="8128000" cy="1023947"/>
          </a:xfrm>
          <a:prstGeom prst="rect">
            <a:avLst/>
          </a:prstGeom>
        </p:spPr>
      </p:pic>
      <p:sp>
        <p:nvSpPr>
          <p:cNvPr id="6" name="Footer Placeholder 5"/>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3205834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60CD06-AB8E-464F-A316-F98DCA974EB2}"/>
              </a:ext>
            </a:extLst>
          </p:cNvPr>
          <p:cNvSpPr>
            <a:spLocks noGrp="1"/>
          </p:cNvSpPr>
          <p:nvPr>
            <p:ph type="title"/>
          </p:nvPr>
        </p:nvSpPr>
        <p:spPr>
          <a:xfrm>
            <a:off x="636984" y="-482203"/>
            <a:ext cx="11555016" cy="2641998"/>
          </a:xfrm>
        </p:spPr>
        <p:txBody>
          <a:bodyPr/>
          <a:lstStyle/>
          <a:p>
            <a:r>
              <a:rPr lang="en-US" b="1"/>
              <a:t>The cations and anions produced by the auto-ionization of some protonic and non-protonic acids are:</a:t>
            </a:r>
          </a:p>
        </p:txBody>
      </p:sp>
      <p:pic>
        <p:nvPicPr>
          <p:cNvPr id="4" name="Picture 4">
            <a:extLst>
              <a:ext uri="{FF2B5EF4-FFF2-40B4-BE49-F238E27FC236}">
                <a16:creationId xmlns:a16="http://schemas.microsoft.com/office/drawing/2014/main" xmlns="" id="{3E27C5DF-CED2-A24B-BB27-138E94E56409}"/>
              </a:ext>
            </a:extLst>
          </p:cNvPr>
          <p:cNvPicPr>
            <a:picLocks noGrp="1" noChangeAspect="1"/>
          </p:cNvPicPr>
          <p:nvPr>
            <p:ph idx="1"/>
          </p:nvPr>
        </p:nvPicPr>
        <p:blipFill>
          <a:blip r:embed="rId2"/>
          <a:stretch>
            <a:fillRect/>
          </a:stretch>
        </p:blipFill>
        <p:spPr>
          <a:xfrm>
            <a:off x="839391" y="1964531"/>
            <a:ext cx="10938699" cy="4571999"/>
          </a:xfrm>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666803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EF2208-E49C-5541-9196-D127A9BF0FEE}"/>
              </a:ext>
            </a:extLst>
          </p:cNvPr>
          <p:cNvSpPr>
            <a:spLocks noGrp="1"/>
          </p:cNvSpPr>
          <p:nvPr>
            <p:ph type="title"/>
          </p:nvPr>
        </p:nvSpPr>
        <p:spPr>
          <a:xfrm>
            <a:off x="2286002" y="-1178719"/>
            <a:ext cx="9905998" cy="2982516"/>
          </a:xfrm>
        </p:spPr>
        <p:txBody>
          <a:bodyPr/>
          <a:lstStyle/>
          <a:p>
            <a:r>
              <a:rPr lang="en-US" b="1" u="sng">
                <a:solidFill>
                  <a:schemeClr val="accent2">
                    <a:lumMod val="75000"/>
                  </a:schemeClr>
                </a:solidFill>
              </a:rPr>
              <a:t>Hard &amp; soft acids &amp; bases</a:t>
            </a:r>
          </a:p>
        </p:txBody>
      </p:sp>
      <p:sp>
        <p:nvSpPr>
          <p:cNvPr id="3" name="Content Placeholder 2">
            <a:extLst>
              <a:ext uri="{FF2B5EF4-FFF2-40B4-BE49-F238E27FC236}">
                <a16:creationId xmlns:a16="http://schemas.microsoft.com/office/drawing/2014/main" xmlns="" id="{ADB637D7-AEC2-484E-BDB1-DB60BB4210B7}"/>
              </a:ext>
            </a:extLst>
          </p:cNvPr>
          <p:cNvSpPr>
            <a:spLocks noGrp="1"/>
          </p:cNvSpPr>
          <p:nvPr>
            <p:ph idx="1"/>
          </p:nvPr>
        </p:nvSpPr>
        <p:spPr>
          <a:xfrm>
            <a:off x="732234" y="-1035844"/>
            <a:ext cx="10522722" cy="6090048"/>
          </a:xfrm>
        </p:spPr>
        <p:txBody>
          <a:bodyPr>
            <a:normAutofit/>
          </a:bodyPr>
          <a:lstStyle/>
          <a:p>
            <a:pPr marL="0" indent="0">
              <a:buNone/>
            </a:pPr>
            <a:r>
              <a:rPr lang="en-US" b="1">
                <a:solidFill>
                  <a:schemeClr val="accent4"/>
                </a:solidFill>
              </a:rPr>
              <a:t>Class A </a:t>
            </a:r>
            <a:r>
              <a:rPr lang="en-US" b="1">
                <a:solidFill>
                  <a:schemeClr val="tx2"/>
                </a:solidFill>
              </a:rPr>
              <a:t>metal ions include those of alkali metals, alkaline earth metals and lighter Transition metals in their higher oxidation states such as </a:t>
            </a:r>
            <a:r>
              <a:rPr lang="en-US" b="1">
                <a:solidFill>
                  <a:schemeClr val="accent3"/>
                </a:solidFill>
              </a:rPr>
              <a:t>Ti4+, Cr3+, Fe3+, Co3+, </a:t>
            </a:r>
            <a:r>
              <a:rPr lang="en-US" b="1">
                <a:solidFill>
                  <a:schemeClr val="tx2"/>
                </a:solidFill>
              </a:rPr>
              <a:t>etc. And the hydrogen ion, H+.</a:t>
            </a:r>
          </a:p>
          <a:p>
            <a:pPr marL="0" indent="0">
              <a:buNone/>
            </a:pPr>
            <a:r>
              <a:rPr lang="en-US" b="1">
                <a:solidFill>
                  <a:schemeClr val="accent4"/>
                </a:solidFill>
              </a:rPr>
              <a:t>Class B </a:t>
            </a:r>
            <a:r>
              <a:rPr lang="en-US" b="1">
                <a:solidFill>
                  <a:schemeClr val="tx2"/>
                </a:solidFill>
              </a:rPr>
              <a:t>metal ions include those of heavier transition metals (of second and third transition series such as </a:t>
            </a:r>
            <a:r>
              <a:rPr lang="en-US" b="1">
                <a:solidFill>
                  <a:schemeClr val="accent4"/>
                </a:solidFill>
              </a:rPr>
              <a:t>Hg2+, Pd2+, Pt2+, Cd2+</a:t>
            </a:r>
            <a:r>
              <a:rPr lang="en-US" b="1">
                <a:solidFill>
                  <a:schemeClr val="tx2"/>
                </a:solidFill>
              </a:rPr>
              <a:t>) and those in lower oxidation states (such as </a:t>
            </a:r>
            <a:r>
              <a:rPr lang="en-US" b="1">
                <a:solidFill>
                  <a:schemeClr val="accent4"/>
                </a:solidFill>
              </a:rPr>
              <a:t>Cu+, Ag+, Hg+, </a:t>
            </a:r>
            <a:r>
              <a:rPr lang="en-US" b="1">
                <a:solidFill>
                  <a:schemeClr val="tx2"/>
                </a:solidFill>
              </a:rPr>
              <a:t>etc).</a:t>
            </a:r>
          </a:p>
          <a:p>
            <a:pPr marL="0" indent="0">
              <a:buNone/>
            </a:pPr>
            <a:r>
              <a:rPr lang="en-US" b="1">
                <a:solidFill>
                  <a:schemeClr val="accent6"/>
                </a:solidFill>
              </a:rPr>
              <a:t>Class A </a:t>
            </a:r>
            <a:r>
              <a:rPr lang="en-US" b="1">
                <a:solidFill>
                  <a:schemeClr val="tx2"/>
                </a:solidFill>
              </a:rPr>
              <a:t>ligands include those molecules or ions which have the donor atoms </a:t>
            </a:r>
            <a:r>
              <a:rPr lang="en-US" b="1">
                <a:solidFill>
                  <a:schemeClr val="accent4"/>
                </a:solidFill>
              </a:rPr>
              <a:t>N, O, F, Cl, </a:t>
            </a:r>
            <a:r>
              <a:rPr lang="en-US" b="1">
                <a:solidFill>
                  <a:schemeClr val="tx2"/>
                </a:solidFill>
              </a:rPr>
              <a:t>etc. These ligands combine preferably with type (a) metal ions.</a:t>
            </a:r>
          </a:p>
          <a:p>
            <a:pPr marL="0" indent="0">
              <a:buNone/>
            </a:pPr>
            <a:r>
              <a:rPr lang="en-US" b="1">
                <a:solidFill>
                  <a:schemeClr val="accent6"/>
                </a:solidFill>
              </a:rPr>
              <a:t>Class B </a:t>
            </a:r>
            <a:r>
              <a:rPr lang="en-US" b="1">
                <a:solidFill>
                  <a:schemeClr val="tx2"/>
                </a:solidFill>
              </a:rPr>
              <a:t>ligands include those molecules or ions which have the donor atoms </a:t>
            </a:r>
            <a:r>
              <a:rPr lang="en-US" b="1">
                <a:solidFill>
                  <a:schemeClr val="accent4"/>
                </a:solidFill>
              </a:rPr>
              <a:t>P, As, S, Se, I, </a:t>
            </a:r>
            <a:r>
              <a:rPr lang="en-US" b="1">
                <a:solidFill>
                  <a:schemeClr val="tx2"/>
                </a:solidFill>
              </a:rPr>
              <a:t>etc. These ligands combine preferably with type (b) metal ions. </a:t>
            </a:r>
          </a:p>
          <a:p>
            <a:pPr marL="0" indent="0">
              <a:buNone/>
            </a:pPr>
            <a:r>
              <a:rPr lang="en-US" b="1" i="1">
                <a:solidFill>
                  <a:schemeClr val="tx2"/>
                </a:solidFill>
              </a:rPr>
              <a:t>The stability of these complexes may be summarised as:</a:t>
            </a:r>
            <a:endParaRPr lang="en-US" b="1" i="1">
              <a:solidFill>
                <a:schemeClr val="accent6"/>
              </a:solidFill>
            </a:endParaRPr>
          </a:p>
        </p:txBody>
      </p:sp>
      <p:pic>
        <p:nvPicPr>
          <p:cNvPr id="4" name="Picture 4">
            <a:extLst>
              <a:ext uri="{FF2B5EF4-FFF2-40B4-BE49-F238E27FC236}">
                <a16:creationId xmlns:a16="http://schemas.microsoft.com/office/drawing/2014/main" xmlns="" id="{7E748DA3-6CB5-9541-A6FD-240E712267AC}"/>
              </a:ext>
            </a:extLst>
          </p:cNvPr>
          <p:cNvPicPr>
            <a:picLocks noChangeAspect="1"/>
          </p:cNvPicPr>
          <p:nvPr/>
        </p:nvPicPr>
        <p:blipFill>
          <a:blip r:embed="rId2"/>
          <a:stretch>
            <a:fillRect/>
          </a:stretch>
        </p:blipFill>
        <p:spPr>
          <a:xfrm>
            <a:off x="937044" y="3805599"/>
            <a:ext cx="9905998" cy="280237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336036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8F2DF-DD91-594F-9750-5B02649482BD}"/>
              </a:ext>
            </a:extLst>
          </p:cNvPr>
          <p:cNvSpPr>
            <a:spLocks noGrp="1"/>
          </p:cNvSpPr>
          <p:nvPr>
            <p:ph type="title"/>
          </p:nvPr>
        </p:nvSpPr>
        <p:spPr>
          <a:xfrm>
            <a:off x="1623616" y="-446484"/>
            <a:ext cx="9423795" cy="1893093"/>
          </a:xfrm>
        </p:spPr>
        <p:txBody>
          <a:bodyPr/>
          <a:lstStyle/>
          <a:p>
            <a:r>
              <a:rPr lang="en-US" b="1">
                <a:solidFill>
                  <a:schemeClr val="accent6"/>
                </a:solidFill>
              </a:rPr>
              <a:t>Characteristics of hard acids</a:t>
            </a:r>
          </a:p>
        </p:txBody>
      </p:sp>
      <p:sp>
        <p:nvSpPr>
          <p:cNvPr id="3" name="Content Placeholder 2">
            <a:extLst>
              <a:ext uri="{FF2B5EF4-FFF2-40B4-BE49-F238E27FC236}">
                <a16:creationId xmlns:a16="http://schemas.microsoft.com/office/drawing/2014/main" xmlns="" id="{97075627-72F0-8C45-AC37-8604B57B52B5}"/>
              </a:ext>
            </a:extLst>
          </p:cNvPr>
          <p:cNvSpPr>
            <a:spLocks noGrp="1"/>
          </p:cNvSpPr>
          <p:nvPr>
            <p:ph idx="1"/>
          </p:nvPr>
        </p:nvSpPr>
        <p:spPr>
          <a:xfrm>
            <a:off x="1623616" y="-964407"/>
            <a:ext cx="8252618" cy="5197079"/>
          </a:xfrm>
        </p:spPr>
        <p:txBody>
          <a:bodyPr/>
          <a:lstStyle/>
          <a:p>
            <a:pPr marL="457200" indent="-457200">
              <a:buAutoNum type="arabicPeriod"/>
            </a:pPr>
            <a:r>
              <a:rPr lang="en-US" b="1">
                <a:solidFill>
                  <a:schemeClr val="tx2"/>
                </a:solidFill>
              </a:rPr>
              <a:t>Hard acids are cations with small size.</a:t>
            </a:r>
          </a:p>
          <a:p>
            <a:pPr marL="457200" indent="-457200">
              <a:buAutoNum type="arabicPeriod"/>
            </a:pPr>
            <a:r>
              <a:rPr lang="en-US" b="1">
                <a:solidFill>
                  <a:schemeClr val="tx2"/>
                </a:solidFill>
              </a:rPr>
              <a:t>They are cations with higher oxidation state. </a:t>
            </a:r>
          </a:p>
          <a:p>
            <a:pPr marL="457200" indent="-457200">
              <a:buAutoNum type="arabicPeriod"/>
            </a:pPr>
            <a:r>
              <a:rPr lang="en-US" b="1">
                <a:solidFill>
                  <a:schemeClr val="tx2"/>
                </a:solidFill>
              </a:rPr>
              <a:t>They do not posses large number of valence electrons, hence they are not easily polarize.</a:t>
            </a:r>
            <a:endParaRPr lang="en-US" b="1">
              <a:solidFill>
                <a:schemeClr val="accent3"/>
              </a:solidFill>
            </a:endParaRPr>
          </a:p>
        </p:txBody>
      </p:sp>
      <p:sp>
        <p:nvSpPr>
          <p:cNvPr id="5" name="TextBox 4">
            <a:extLst>
              <a:ext uri="{FF2B5EF4-FFF2-40B4-BE49-F238E27FC236}">
                <a16:creationId xmlns:a16="http://schemas.microsoft.com/office/drawing/2014/main" xmlns="" id="{09CE0647-9C46-4F44-B787-F7EED1C7AA3C}"/>
              </a:ext>
            </a:extLst>
          </p:cNvPr>
          <p:cNvSpPr txBox="1"/>
          <p:nvPr/>
        </p:nvSpPr>
        <p:spPr>
          <a:xfrm>
            <a:off x="1583530" y="2601395"/>
            <a:ext cx="7185423" cy="646331"/>
          </a:xfrm>
          <a:prstGeom prst="rect">
            <a:avLst/>
          </a:prstGeom>
          <a:noFill/>
        </p:spPr>
        <p:txBody>
          <a:bodyPr wrap="square">
            <a:spAutoFit/>
          </a:bodyPr>
          <a:lstStyle/>
          <a:p>
            <a:r>
              <a:rPr lang="en-US" b="1">
                <a:solidFill>
                  <a:schemeClr val="accent6"/>
                </a:solidFill>
              </a:rPr>
              <a:t>CHARACTERISTICS OF SOFT BASES</a:t>
            </a:r>
          </a:p>
          <a:p>
            <a:endParaRPr lang="en-US" b="1">
              <a:solidFill>
                <a:schemeClr val="accent6"/>
              </a:solidFill>
            </a:endParaRPr>
          </a:p>
        </p:txBody>
      </p:sp>
      <p:sp>
        <p:nvSpPr>
          <p:cNvPr id="7" name="TextBox 6">
            <a:extLst>
              <a:ext uri="{FF2B5EF4-FFF2-40B4-BE49-F238E27FC236}">
                <a16:creationId xmlns:a16="http://schemas.microsoft.com/office/drawing/2014/main" xmlns="" id="{8F1FFCCB-70C1-A34D-940E-AA83F3DEEFD6}"/>
              </a:ext>
            </a:extLst>
          </p:cNvPr>
          <p:cNvSpPr txBox="1"/>
          <p:nvPr/>
        </p:nvSpPr>
        <p:spPr>
          <a:xfrm>
            <a:off x="1623616" y="3355508"/>
            <a:ext cx="7966868" cy="2031325"/>
          </a:xfrm>
          <a:prstGeom prst="rect">
            <a:avLst/>
          </a:prstGeom>
          <a:noFill/>
        </p:spPr>
        <p:txBody>
          <a:bodyPr wrap="square">
            <a:spAutoFit/>
          </a:bodyPr>
          <a:lstStyle/>
          <a:p>
            <a:pPr marL="342900" indent="-342900">
              <a:buFont typeface="+mj-lt"/>
              <a:buAutoNum type="arabicPeriod"/>
            </a:pPr>
            <a:r>
              <a:rPr lang="en-US"/>
              <a:t>THE SOFT ACIDS HAVE CATIONS OF LARGE SIZE.</a:t>
            </a:r>
          </a:p>
          <a:p>
            <a:pPr marL="342900" indent="-342900">
              <a:buFont typeface="+mj-lt"/>
              <a:buAutoNum type="arabicPeriod"/>
            </a:pPr>
            <a:endParaRPr lang="en-US"/>
          </a:p>
          <a:p>
            <a:pPr marL="342900" indent="-342900">
              <a:buFont typeface="+mj-lt"/>
              <a:buAutoNum type="arabicPeriod"/>
            </a:pPr>
            <a:r>
              <a:rPr lang="en-US"/>
              <a:t>THE CATIONS HAVE USUALLY ZERO OR LOW OXIDATION STATES.</a:t>
            </a:r>
          </a:p>
          <a:p>
            <a:pPr marL="342900" indent="-342900">
              <a:buFont typeface="+mj-lt"/>
              <a:buAutoNum type="arabicPeriod"/>
            </a:pPr>
            <a:endParaRPr lang="en-US"/>
          </a:p>
          <a:p>
            <a:pPr marL="342900" indent="-342900">
              <a:buFont typeface="+mj-lt"/>
              <a:buAutoNum type="arabicPeriod"/>
            </a:pPr>
            <a:r>
              <a:rPr lang="en-US"/>
              <a:t>THE SOFT ACIDS HAVE LARGE NUMBER OF VALENCE ELECTRONS &amp; THEREFORE, THEIR OUTER ELECTRONS WILL BE EASILY REMIVED OR DISTORTED.</a:t>
            </a:r>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1336162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A708E5-103A-BB4B-ABF0-1AB8E3917CEA}"/>
              </a:ext>
            </a:extLst>
          </p:cNvPr>
          <p:cNvSpPr>
            <a:spLocks noGrp="1"/>
          </p:cNvSpPr>
          <p:nvPr>
            <p:ph type="title"/>
          </p:nvPr>
        </p:nvSpPr>
        <p:spPr>
          <a:xfrm>
            <a:off x="2588022" y="-1053703"/>
            <a:ext cx="9905998" cy="2928937"/>
          </a:xfrm>
        </p:spPr>
        <p:txBody>
          <a:bodyPr/>
          <a:lstStyle/>
          <a:p>
            <a:r>
              <a:rPr lang="en-US" b="1">
                <a:solidFill>
                  <a:schemeClr val="accent6">
                    <a:lumMod val="75000"/>
                  </a:schemeClr>
                </a:solidFill>
              </a:rPr>
              <a:t>Pearson’s hsab principle</a:t>
            </a:r>
          </a:p>
        </p:txBody>
      </p:sp>
      <p:sp>
        <p:nvSpPr>
          <p:cNvPr id="3" name="Content Placeholder 2">
            <a:extLst>
              <a:ext uri="{FF2B5EF4-FFF2-40B4-BE49-F238E27FC236}">
                <a16:creationId xmlns:a16="http://schemas.microsoft.com/office/drawing/2014/main" xmlns="" id="{81BFB6D4-D0B5-AC48-8D12-53F72F678417}"/>
              </a:ext>
            </a:extLst>
          </p:cNvPr>
          <p:cNvSpPr>
            <a:spLocks noGrp="1"/>
          </p:cNvSpPr>
          <p:nvPr>
            <p:ph idx="1"/>
          </p:nvPr>
        </p:nvSpPr>
        <p:spPr>
          <a:xfrm>
            <a:off x="1141413" y="-2750344"/>
            <a:ext cx="9020571" cy="8393907"/>
          </a:xfrm>
        </p:spPr>
        <p:txBody>
          <a:bodyPr/>
          <a:lstStyle/>
          <a:p>
            <a:pPr marL="0" indent="0">
              <a:buNone/>
            </a:pPr>
            <a:r>
              <a:rPr lang="en-US" b="1">
                <a:solidFill>
                  <a:schemeClr val="tx2"/>
                </a:solidFill>
              </a:rPr>
              <a:t>Pearson has proposed a simple rule for predicting the stability of compounds formed from acids and bases. This is known as HSAB principle. It states that, </a:t>
            </a:r>
          </a:p>
          <a:p>
            <a:pPr marL="0" indent="0">
              <a:buNone/>
            </a:pPr>
            <a:r>
              <a:rPr lang="en-US" b="1" i="1">
                <a:solidFill>
                  <a:schemeClr val="tx2"/>
                </a:solidFill>
              </a:rPr>
              <a:t>Hard acids prefer to bond to hard bases and soft acids prefer to bond to soft bases.</a:t>
            </a:r>
          </a:p>
        </p:txBody>
      </p:sp>
      <p:pic>
        <p:nvPicPr>
          <p:cNvPr id="4" name="Picture 4">
            <a:extLst>
              <a:ext uri="{FF2B5EF4-FFF2-40B4-BE49-F238E27FC236}">
                <a16:creationId xmlns:a16="http://schemas.microsoft.com/office/drawing/2014/main" xmlns="" id="{3975DBF5-4347-8B4B-8000-DD069C1909FF}"/>
              </a:ext>
            </a:extLst>
          </p:cNvPr>
          <p:cNvPicPr>
            <a:picLocks noChangeAspect="1"/>
          </p:cNvPicPr>
          <p:nvPr/>
        </p:nvPicPr>
        <p:blipFill>
          <a:blip r:embed="rId2"/>
          <a:stretch>
            <a:fillRect/>
          </a:stretch>
        </p:blipFill>
        <p:spPr>
          <a:xfrm>
            <a:off x="2893219" y="2278900"/>
            <a:ext cx="6143625" cy="4579099"/>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203890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8F9DD2-0216-A24D-A8EB-AC11194B0E1B}"/>
              </a:ext>
            </a:extLst>
          </p:cNvPr>
          <p:cNvSpPr>
            <a:spLocks noGrp="1"/>
          </p:cNvSpPr>
          <p:nvPr>
            <p:ph type="title"/>
          </p:nvPr>
        </p:nvSpPr>
        <p:spPr>
          <a:xfrm>
            <a:off x="2052241" y="-734616"/>
            <a:ext cx="9717087" cy="2163367"/>
          </a:xfrm>
        </p:spPr>
        <p:txBody>
          <a:bodyPr/>
          <a:lstStyle/>
          <a:p>
            <a:r>
              <a:rPr lang="en-US" b="1">
                <a:solidFill>
                  <a:schemeClr val="accent6"/>
                </a:solidFill>
              </a:rPr>
              <a:t>Applications of HSAB principle</a:t>
            </a:r>
          </a:p>
        </p:txBody>
      </p:sp>
      <p:sp>
        <p:nvSpPr>
          <p:cNvPr id="3" name="Content Placeholder 2">
            <a:extLst>
              <a:ext uri="{FF2B5EF4-FFF2-40B4-BE49-F238E27FC236}">
                <a16:creationId xmlns:a16="http://schemas.microsoft.com/office/drawing/2014/main" xmlns="" id="{F7BFB49B-301E-6B4F-B138-57023DCCC16D}"/>
              </a:ext>
            </a:extLst>
          </p:cNvPr>
          <p:cNvSpPr>
            <a:spLocks noGrp="1"/>
          </p:cNvSpPr>
          <p:nvPr>
            <p:ph idx="1"/>
          </p:nvPr>
        </p:nvSpPr>
        <p:spPr>
          <a:xfrm>
            <a:off x="1141413" y="-3411141"/>
            <a:ext cx="9905998" cy="9197579"/>
          </a:xfrm>
        </p:spPr>
        <p:txBody>
          <a:bodyPr/>
          <a:lstStyle/>
          <a:p>
            <a:pPr marL="457200" indent="-457200">
              <a:buFont typeface="+mj-lt"/>
              <a:buAutoNum type="arabicPeriod"/>
            </a:pPr>
            <a:r>
              <a:rPr lang="en-US" b="1">
                <a:solidFill>
                  <a:schemeClr val="accent4"/>
                </a:solidFill>
              </a:rPr>
              <a:t>Stability of complexes: </a:t>
            </a:r>
          </a:p>
          <a:p>
            <a:pPr marL="0" indent="0">
              <a:buNone/>
            </a:pPr>
            <a:endParaRPr lang="en-US" b="1">
              <a:solidFill>
                <a:schemeClr val="tx2"/>
              </a:solidFill>
            </a:endParaRPr>
          </a:p>
        </p:txBody>
      </p:sp>
      <p:pic>
        <p:nvPicPr>
          <p:cNvPr id="4" name="Picture 4">
            <a:extLst>
              <a:ext uri="{FF2B5EF4-FFF2-40B4-BE49-F238E27FC236}">
                <a16:creationId xmlns:a16="http://schemas.microsoft.com/office/drawing/2014/main" xmlns="" id="{D4390E81-9CD5-6C4A-A535-7E94232AA9DC}"/>
              </a:ext>
            </a:extLst>
          </p:cNvPr>
          <p:cNvPicPr>
            <a:picLocks noChangeAspect="1"/>
          </p:cNvPicPr>
          <p:nvPr/>
        </p:nvPicPr>
        <p:blipFill>
          <a:blip r:embed="rId2"/>
          <a:stretch>
            <a:fillRect/>
          </a:stretch>
        </p:blipFill>
        <p:spPr>
          <a:xfrm>
            <a:off x="1320007" y="1428751"/>
            <a:ext cx="8128000" cy="1859136"/>
          </a:xfrm>
          <a:prstGeom prst="rect">
            <a:avLst/>
          </a:prstGeom>
        </p:spPr>
      </p:pic>
      <p:pic>
        <p:nvPicPr>
          <p:cNvPr id="5" name="Picture 5">
            <a:extLst>
              <a:ext uri="{FF2B5EF4-FFF2-40B4-BE49-F238E27FC236}">
                <a16:creationId xmlns:a16="http://schemas.microsoft.com/office/drawing/2014/main" xmlns="" id="{C910EC75-E8EB-2044-8ACB-53218802E075}"/>
              </a:ext>
            </a:extLst>
          </p:cNvPr>
          <p:cNvPicPr>
            <a:picLocks noChangeAspect="1"/>
          </p:cNvPicPr>
          <p:nvPr/>
        </p:nvPicPr>
        <p:blipFill>
          <a:blip r:embed="rId3"/>
          <a:stretch>
            <a:fillRect/>
          </a:stretch>
        </p:blipFill>
        <p:spPr>
          <a:xfrm>
            <a:off x="1264047" y="3287887"/>
            <a:ext cx="8128000" cy="2980755"/>
          </a:xfrm>
          <a:prstGeom prst="rect">
            <a:avLst/>
          </a:prstGeom>
        </p:spPr>
      </p:pic>
      <p:sp>
        <p:nvSpPr>
          <p:cNvPr id="6" name="Footer Placeholder 5"/>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3890413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0693C-68E1-7046-A2D7-470F833BABE8}"/>
              </a:ext>
            </a:extLst>
          </p:cNvPr>
          <p:cNvSpPr>
            <a:spLocks noGrp="1"/>
          </p:cNvSpPr>
          <p:nvPr>
            <p:ph type="title"/>
          </p:nvPr>
        </p:nvSpPr>
        <p:spPr>
          <a:xfrm>
            <a:off x="1194991" y="-2569369"/>
            <a:ext cx="9905998" cy="1905000"/>
          </a:xfrm>
        </p:spPr>
        <p:txBody>
          <a:bodyPr/>
          <a:lstStyle/>
          <a:p>
            <a:endParaRPr lang="en-US"/>
          </a:p>
        </p:txBody>
      </p:sp>
      <p:sp>
        <p:nvSpPr>
          <p:cNvPr id="3" name="Content Placeholder 2">
            <a:extLst>
              <a:ext uri="{FF2B5EF4-FFF2-40B4-BE49-F238E27FC236}">
                <a16:creationId xmlns:a16="http://schemas.microsoft.com/office/drawing/2014/main" xmlns="" id="{3B50A7B5-8F35-E047-A87D-737BA384FFEC}"/>
              </a:ext>
            </a:extLst>
          </p:cNvPr>
          <p:cNvSpPr>
            <a:spLocks noGrp="1"/>
          </p:cNvSpPr>
          <p:nvPr>
            <p:ph idx="1"/>
          </p:nvPr>
        </p:nvSpPr>
        <p:spPr>
          <a:xfrm>
            <a:off x="1143001" y="-1053704"/>
            <a:ext cx="9905998" cy="8626078"/>
          </a:xfrm>
        </p:spPr>
        <p:txBody>
          <a:bodyPr/>
          <a:lstStyle/>
          <a:p>
            <a:pPr marL="0" indent="0">
              <a:buNone/>
            </a:pPr>
            <a:r>
              <a:rPr lang="en-US" b="1">
                <a:solidFill>
                  <a:schemeClr val="accent4"/>
                </a:solidFill>
              </a:rPr>
              <a:t>1. Prediction of coordination in complexes of ambidentate ligands.</a:t>
            </a:r>
          </a:p>
          <a:p>
            <a:pPr marL="0" indent="0">
              <a:buNone/>
            </a:pPr>
            <a:r>
              <a:rPr lang="en-US" b="1">
                <a:solidFill>
                  <a:schemeClr val="accent4"/>
                </a:solidFill>
              </a:rPr>
              <a:t>3.Classification of acids and bases.</a:t>
            </a:r>
          </a:p>
          <a:p>
            <a:pPr marL="0" indent="0">
              <a:buNone/>
            </a:pPr>
            <a:endParaRPr lang="en-US" b="1">
              <a:solidFill>
                <a:schemeClr val="accent4"/>
              </a:solidFill>
            </a:endParaRPr>
          </a:p>
          <a:p>
            <a:pPr marL="0" indent="0">
              <a:buNone/>
            </a:pPr>
            <a:endParaRPr lang="en-US" b="1">
              <a:solidFill>
                <a:schemeClr val="accent4"/>
              </a:solidFill>
            </a:endParaRPr>
          </a:p>
          <a:p>
            <a:pPr marL="0" indent="0">
              <a:buNone/>
            </a:pPr>
            <a:endParaRPr lang="en-US" b="1">
              <a:solidFill>
                <a:schemeClr val="accent4"/>
              </a:solidFill>
            </a:endParaRPr>
          </a:p>
          <a:p>
            <a:pPr marL="0" indent="0">
              <a:buNone/>
            </a:pPr>
            <a:endParaRPr lang="en-US" b="1">
              <a:solidFill>
                <a:schemeClr val="accent4"/>
              </a:solidFill>
            </a:endParaRPr>
          </a:p>
          <a:p>
            <a:pPr marL="0" indent="0">
              <a:buNone/>
            </a:pPr>
            <a:endParaRPr lang="en-US" b="1">
              <a:solidFill>
                <a:schemeClr val="accent4"/>
              </a:solidFill>
            </a:endParaRPr>
          </a:p>
          <a:p>
            <a:pPr marL="0" indent="0">
              <a:buNone/>
            </a:pPr>
            <a:endParaRPr lang="en-US" b="1">
              <a:solidFill>
                <a:schemeClr val="accent4"/>
              </a:solidFill>
            </a:endParaRPr>
          </a:p>
          <a:p>
            <a:pPr marL="0" indent="0">
              <a:buNone/>
            </a:pPr>
            <a:endParaRPr lang="en-US" b="1">
              <a:solidFill>
                <a:schemeClr val="accent4"/>
              </a:solidFill>
            </a:endParaRPr>
          </a:p>
          <a:p>
            <a:pPr marL="0" indent="0">
              <a:buNone/>
            </a:pPr>
            <a:endParaRPr lang="en-US" b="1">
              <a:solidFill>
                <a:schemeClr val="accent4"/>
              </a:solidFill>
            </a:endParaRPr>
          </a:p>
          <a:p>
            <a:pPr marL="0" indent="0">
              <a:buNone/>
            </a:pPr>
            <a:r>
              <a:rPr lang="en-US" b="1">
                <a:solidFill>
                  <a:schemeClr val="accent4"/>
                </a:solidFill>
              </a:rPr>
              <a:t>4. Occurrence of ores and minerals.</a:t>
            </a:r>
          </a:p>
          <a:p>
            <a:pPr marL="0" indent="0">
              <a:buNone/>
            </a:pPr>
            <a:r>
              <a:rPr lang="en-US" b="1">
                <a:solidFill>
                  <a:schemeClr val="accent4"/>
                </a:solidFill>
              </a:rPr>
              <a:t>5. Poisoning of metal catalyst.</a:t>
            </a:r>
          </a:p>
        </p:txBody>
      </p:sp>
      <p:pic>
        <p:nvPicPr>
          <p:cNvPr id="4" name="Picture 4">
            <a:extLst>
              <a:ext uri="{FF2B5EF4-FFF2-40B4-BE49-F238E27FC236}">
                <a16:creationId xmlns:a16="http://schemas.microsoft.com/office/drawing/2014/main" xmlns="" id="{DF773FFD-78F0-6149-B038-057B634F0584}"/>
              </a:ext>
            </a:extLst>
          </p:cNvPr>
          <p:cNvPicPr>
            <a:picLocks noChangeAspect="1"/>
          </p:cNvPicPr>
          <p:nvPr/>
        </p:nvPicPr>
        <p:blipFill>
          <a:blip r:embed="rId2"/>
          <a:stretch>
            <a:fillRect/>
          </a:stretch>
        </p:blipFill>
        <p:spPr>
          <a:xfrm>
            <a:off x="1706299" y="1533547"/>
            <a:ext cx="8779401" cy="3451575"/>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3503136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0BB0C7-A452-C84B-B7AD-CDD607533B07}"/>
              </a:ext>
            </a:extLst>
          </p:cNvPr>
          <p:cNvSpPr>
            <a:spLocks noGrp="1"/>
          </p:cNvSpPr>
          <p:nvPr>
            <p:ph type="title"/>
          </p:nvPr>
        </p:nvSpPr>
        <p:spPr>
          <a:xfrm>
            <a:off x="2105819" y="-446484"/>
            <a:ext cx="9905998" cy="1875235"/>
          </a:xfrm>
        </p:spPr>
        <p:txBody>
          <a:bodyPr/>
          <a:lstStyle/>
          <a:p>
            <a:r>
              <a:rPr lang="en-US" b="1">
                <a:solidFill>
                  <a:schemeClr val="accent6"/>
                </a:solidFill>
              </a:rPr>
              <a:t>Limitations of HSAB PRINCIPLE</a:t>
            </a:r>
          </a:p>
        </p:txBody>
      </p:sp>
      <p:sp>
        <p:nvSpPr>
          <p:cNvPr id="3" name="Content Placeholder 2">
            <a:extLst>
              <a:ext uri="{FF2B5EF4-FFF2-40B4-BE49-F238E27FC236}">
                <a16:creationId xmlns:a16="http://schemas.microsoft.com/office/drawing/2014/main" xmlns="" id="{08F4E7F2-1A87-D84F-BE32-0011616A034E}"/>
              </a:ext>
            </a:extLst>
          </p:cNvPr>
          <p:cNvSpPr>
            <a:spLocks noGrp="1"/>
          </p:cNvSpPr>
          <p:nvPr>
            <p:ph idx="1"/>
          </p:nvPr>
        </p:nvSpPr>
        <p:spPr>
          <a:xfrm>
            <a:off x="1141413" y="-446484"/>
            <a:ext cx="8377634" cy="4964905"/>
          </a:xfrm>
        </p:spPr>
        <p:txBody>
          <a:bodyPr/>
          <a:lstStyle/>
          <a:p>
            <a:pPr marL="457200" indent="-457200">
              <a:buFont typeface="+mj-lt"/>
              <a:buAutoNum type="arabicPeriod"/>
            </a:pPr>
            <a:r>
              <a:rPr lang="en-US" b="1">
                <a:solidFill>
                  <a:schemeClr val="tx2"/>
                </a:solidFill>
              </a:rPr>
              <a:t>This principle is general and does not provide any quantitative scale of measurement.</a:t>
            </a:r>
          </a:p>
          <a:p>
            <a:pPr marL="457200" indent="-457200">
              <a:buFont typeface="+mj-lt"/>
              <a:buAutoNum type="arabicPeriod"/>
            </a:pPr>
            <a:endParaRPr lang="en-US" b="1">
              <a:solidFill>
                <a:schemeClr val="tx2"/>
              </a:solidFill>
            </a:endParaRPr>
          </a:p>
          <a:p>
            <a:pPr marL="457200" indent="-457200">
              <a:buFont typeface="+mj-lt"/>
              <a:buAutoNum type="arabicPeriod"/>
            </a:pPr>
            <a:r>
              <a:rPr lang="en-US" b="1">
                <a:solidFill>
                  <a:schemeClr val="tx2"/>
                </a:solidFill>
              </a:rPr>
              <a:t>The hard-soft factors are independent of acidiic or basic character of compounds. These factors work independently.</a:t>
            </a:r>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3382804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76F0D5-205D-9C47-8DF2-255DC351D50B}"/>
              </a:ext>
            </a:extLst>
          </p:cNvPr>
          <p:cNvSpPr>
            <a:spLocks noGrp="1"/>
          </p:cNvSpPr>
          <p:nvPr>
            <p:ph type="title"/>
          </p:nvPr>
        </p:nvSpPr>
        <p:spPr>
          <a:xfrm rot="20327655">
            <a:off x="4212988" y="154390"/>
            <a:ext cx="6833234" cy="5179218"/>
          </a:xfrm>
        </p:spPr>
        <p:txBody>
          <a:bodyPr/>
          <a:lstStyle/>
          <a:p>
            <a:r>
              <a:rPr lang="en-US" b="1" i="1" u="sng">
                <a:solidFill>
                  <a:schemeClr val="accent6">
                    <a:lumMod val="75000"/>
                  </a:schemeClr>
                </a:solidFill>
              </a:rPr>
              <a:t>…..Thank you 🤗</a:t>
            </a:r>
          </a:p>
        </p:txBody>
      </p:sp>
      <p:sp>
        <p:nvSpPr>
          <p:cNvPr id="3" name="Content Placeholder 2">
            <a:extLst>
              <a:ext uri="{FF2B5EF4-FFF2-40B4-BE49-F238E27FC236}">
                <a16:creationId xmlns:a16="http://schemas.microsoft.com/office/drawing/2014/main" xmlns="" id="{11AF21EC-7CCD-B745-8502-940198586EDF}"/>
              </a:ext>
            </a:extLst>
          </p:cNvPr>
          <p:cNvSpPr>
            <a:spLocks noGrp="1"/>
          </p:cNvSpPr>
          <p:nvPr>
            <p:ph idx="1"/>
          </p:nvPr>
        </p:nvSpPr>
        <p:spPr>
          <a:xfrm flipV="1">
            <a:off x="1141413" y="8947546"/>
            <a:ext cx="9905998" cy="214312"/>
          </a:xfrm>
        </p:spPr>
        <p:txBody>
          <a:bodyPr>
            <a:normAutofit fontScale="47500" lnSpcReduction="20000"/>
          </a:bodyPr>
          <a:lstStyle/>
          <a:p>
            <a:endParaRPr lang="en-US"/>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extLst>
      <p:ext uri="{BB962C8B-B14F-4D97-AF65-F5344CB8AC3E}">
        <p14:creationId xmlns:p14="http://schemas.microsoft.com/office/powerpoint/2010/main" val="2999464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1201</Words>
  <Application>Microsoft Office PowerPoint</Application>
  <PresentationFormat>Widescreen</PresentationFormat>
  <Paragraphs>93</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Century Gothic</vt:lpstr>
      <vt:lpstr>Mesh</vt:lpstr>
      <vt:lpstr>ACIDS &amp; BASES  </vt:lpstr>
      <vt:lpstr>ACIDS &amp; BASES</vt:lpstr>
      <vt:lpstr>Bronsted-lowry Concept of acids &amp; bases</vt:lpstr>
      <vt:lpstr>An example of the Brønsted-Lowry definition is </vt:lpstr>
      <vt:lpstr>Relative strength of Conjugate acids &amp; bases</vt:lpstr>
      <vt:lpstr>PowerPoint Presentation</vt:lpstr>
      <vt:lpstr>Lux flood concept of acid &amp; bases</vt:lpstr>
      <vt:lpstr>Usanovich concept of acid &amp; bases</vt:lpstr>
      <vt:lpstr>Solvent system concept (cady elsey’s concept)</vt:lpstr>
      <vt:lpstr>The cations and anions produced by the auto-ionization of some protonic and non-protonic acids are:</vt:lpstr>
      <vt:lpstr>Hard &amp; soft acids &amp; bases</vt:lpstr>
      <vt:lpstr>Characteristics of hard acids</vt:lpstr>
      <vt:lpstr>Pearson’s hsab principle</vt:lpstr>
      <vt:lpstr>Applications of HSAB principle</vt:lpstr>
      <vt:lpstr>PowerPoint Presentation</vt:lpstr>
      <vt:lpstr>Limitations of HSAB PRINCIPLE</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ACIDS &amp; BASES</dc:title>
  <dc:creator>hargursaini@gmail.com</dc:creator>
  <cp:lastModifiedBy>chemistry</cp:lastModifiedBy>
  <cp:revision>16</cp:revision>
  <dcterms:created xsi:type="dcterms:W3CDTF">2022-02-20T17:14:51Z</dcterms:created>
  <dcterms:modified xsi:type="dcterms:W3CDTF">2022-07-18T05:27:19Z</dcterms:modified>
</cp:coreProperties>
</file>